
<file path=[Content_Types].xml><?xml version="1.0" encoding="utf-8"?>
<Types xmlns="http://schemas.openxmlformats.org/package/2006/content-types">
  <Default Extension="jpeg" ContentType="image/jpe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sldIdLst>
    <p:sldId id="256" r:id="rId3"/>
    <p:sldId id="257" r:id="rId5"/>
    <p:sldId id="305" r:id="rId6"/>
    <p:sldId id="306" r:id="rId7"/>
    <p:sldId id="314" r:id="rId8"/>
    <p:sldId id="315" r:id="rId9"/>
    <p:sldId id="312" r:id="rId10"/>
    <p:sldId id="313" r:id="rId11"/>
    <p:sldId id="316" r:id="rId12"/>
    <p:sldId id="307" r:id="rId13"/>
    <p:sldId id="311" r:id="rId14"/>
    <p:sldId id="31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8" d="100"/>
          <a:sy n="68" d="100"/>
        </p:scale>
        <p:origin x="146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9E31E8E-FAA6-4768-80D1-5C1524358538}" type="datetime1">
              <a:rPr lang="en-US" smtClean="0"/>
            </a:fld>
            <a:endParaRPr lang="en-US"/>
          </a:p>
        </p:txBody>
      </p:sp>
      <p:sp>
        <p:nvSpPr>
          <p:cNvPr id="5" name="Footer Placeholder 4"/>
          <p:cNvSpPr>
            <a:spLocks noGrp="1"/>
          </p:cNvSpPr>
          <p:nvPr>
            <p:ph type="ftr" sz="quarter" idx="11"/>
          </p:nvPr>
        </p:nvSpPr>
        <p:spPr/>
        <p:txBody>
          <a:bodyPr/>
          <a:lstStyle/>
          <a:p>
            <a:r>
              <a:rPr lang="en-US"/>
              <a:t>JEPPIAAR INSTITUTE OF TECHNOLOGY</a:t>
            </a:r>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1D5FC90-A492-4A4D-B7DD-4720209C0258}" type="datetime1">
              <a:rPr lang="en-US" smtClean="0"/>
            </a:fld>
            <a:endParaRPr lang="en-US"/>
          </a:p>
        </p:txBody>
      </p:sp>
      <p:sp>
        <p:nvSpPr>
          <p:cNvPr id="5" name="Footer Placeholder 4"/>
          <p:cNvSpPr>
            <a:spLocks noGrp="1"/>
          </p:cNvSpPr>
          <p:nvPr>
            <p:ph type="ftr" sz="quarter" idx="11"/>
          </p:nvPr>
        </p:nvSpPr>
        <p:spPr/>
        <p:txBody>
          <a:bodyPr/>
          <a:lstStyle/>
          <a:p>
            <a:r>
              <a:rPr lang="en-US"/>
              <a:t>JEPPIAAR INSTITUTE OF TECHNOLOGY</a:t>
            </a:r>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D4434A3-00D5-4239-B904-80CC8FFE510A}" type="datetime1">
              <a:rPr lang="en-US" smtClean="0"/>
            </a:fld>
            <a:endParaRPr lang="en-US"/>
          </a:p>
        </p:txBody>
      </p:sp>
      <p:sp>
        <p:nvSpPr>
          <p:cNvPr id="5" name="Footer Placeholder 4"/>
          <p:cNvSpPr>
            <a:spLocks noGrp="1"/>
          </p:cNvSpPr>
          <p:nvPr>
            <p:ph type="ftr" sz="quarter" idx="11"/>
          </p:nvPr>
        </p:nvSpPr>
        <p:spPr/>
        <p:txBody>
          <a:bodyPr/>
          <a:lstStyle/>
          <a:p>
            <a:r>
              <a:rPr lang="en-US"/>
              <a:t>JEPPIAAR INSTITUTE OF TECHNOLOGY</a:t>
            </a:r>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1589B79-28B0-4D12-A297-DE5897E9723E}" type="datetime1">
              <a:rPr lang="en-US" smtClean="0"/>
            </a:fld>
            <a:endParaRPr lang="en-US"/>
          </a:p>
        </p:txBody>
      </p:sp>
      <p:sp>
        <p:nvSpPr>
          <p:cNvPr id="5" name="Footer Placeholder 4"/>
          <p:cNvSpPr>
            <a:spLocks noGrp="1"/>
          </p:cNvSpPr>
          <p:nvPr>
            <p:ph type="ftr" sz="quarter" idx="11"/>
          </p:nvPr>
        </p:nvSpPr>
        <p:spPr/>
        <p:txBody>
          <a:bodyPr/>
          <a:lstStyle/>
          <a:p>
            <a:r>
              <a:rPr lang="en-US"/>
              <a:t>JEPPIAAR INSTITUTE OF TECHNOLOGY</a:t>
            </a:r>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85D15664-E27A-45EE-9E77-BA9FBD89D79B}" type="datetime1">
              <a:rPr lang="en-US" smtClean="0"/>
            </a:fld>
            <a:endParaRPr lang="en-US"/>
          </a:p>
        </p:txBody>
      </p:sp>
      <p:sp>
        <p:nvSpPr>
          <p:cNvPr id="5" name="Footer Placeholder 4"/>
          <p:cNvSpPr>
            <a:spLocks noGrp="1"/>
          </p:cNvSpPr>
          <p:nvPr>
            <p:ph type="ftr" sz="quarter" idx="11"/>
          </p:nvPr>
        </p:nvSpPr>
        <p:spPr/>
        <p:txBody>
          <a:bodyPr/>
          <a:lstStyle/>
          <a:p>
            <a:r>
              <a:rPr lang="en-US"/>
              <a:t>JEPPIAAR INSTITUTE OF TECHNOLOGY</a:t>
            </a:r>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ABB564FE-F6E1-42EC-B67D-790612EBBF36}" type="datetime1">
              <a:rPr lang="en-US" smtClean="0"/>
            </a:fld>
            <a:endParaRPr lang="en-US"/>
          </a:p>
        </p:txBody>
      </p:sp>
      <p:sp>
        <p:nvSpPr>
          <p:cNvPr id="6" name="Footer Placeholder 5"/>
          <p:cNvSpPr>
            <a:spLocks noGrp="1"/>
          </p:cNvSpPr>
          <p:nvPr>
            <p:ph type="ftr" sz="quarter" idx="11"/>
          </p:nvPr>
        </p:nvSpPr>
        <p:spPr/>
        <p:txBody>
          <a:bodyPr/>
          <a:lstStyle/>
          <a:p>
            <a:r>
              <a:rPr lang="en-US"/>
              <a:t>JEPPIAAR INSTITUTE OF TECHNOLOGY</a:t>
            </a:r>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756FA4E1-DA02-4FCB-8B33-871CA603B35F}" type="datetime1">
              <a:rPr lang="en-US" smtClean="0"/>
            </a:fld>
            <a:endParaRPr lang="en-US"/>
          </a:p>
        </p:txBody>
      </p:sp>
      <p:sp>
        <p:nvSpPr>
          <p:cNvPr id="8" name="Footer Placeholder 7"/>
          <p:cNvSpPr>
            <a:spLocks noGrp="1"/>
          </p:cNvSpPr>
          <p:nvPr>
            <p:ph type="ftr" sz="quarter" idx="11"/>
          </p:nvPr>
        </p:nvSpPr>
        <p:spPr/>
        <p:txBody>
          <a:bodyPr/>
          <a:lstStyle/>
          <a:p>
            <a:r>
              <a:rPr lang="en-US"/>
              <a:t>JEPPIAAR INSTITUTE OF TECHNOLOGY</a:t>
            </a:r>
            <a:endParaRPr lang="en-US"/>
          </a:p>
        </p:txBody>
      </p:sp>
      <p:sp>
        <p:nvSpPr>
          <p:cNvPr id="9" name="Slide Number Placeholder 8"/>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19835E8-8679-4E90-AFE0-0C67370685A8}" type="datetime1">
              <a:rPr lang="en-US" smtClean="0"/>
            </a:fld>
            <a:endParaRPr lang="en-US"/>
          </a:p>
        </p:txBody>
      </p:sp>
      <p:sp>
        <p:nvSpPr>
          <p:cNvPr id="4" name="Footer Placeholder 3"/>
          <p:cNvSpPr>
            <a:spLocks noGrp="1"/>
          </p:cNvSpPr>
          <p:nvPr>
            <p:ph type="ftr" sz="quarter" idx="11"/>
          </p:nvPr>
        </p:nvSpPr>
        <p:spPr/>
        <p:txBody>
          <a:bodyPr/>
          <a:lstStyle/>
          <a:p>
            <a:r>
              <a:rPr lang="en-US"/>
              <a:t>JEPPIAAR INSTITUTE OF TECHNOLOGY</a:t>
            </a:r>
            <a:endParaRPr lang="en-US"/>
          </a:p>
        </p:txBody>
      </p:sp>
      <p:sp>
        <p:nvSpPr>
          <p:cNvPr id="5" name="Slide Number Placeholder 4"/>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fld>
            <a:endParaRPr lang="en-US"/>
          </a:p>
        </p:txBody>
      </p:sp>
      <p:sp>
        <p:nvSpPr>
          <p:cNvPr id="3" name="Footer Placeholder 2"/>
          <p:cNvSpPr>
            <a:spLocks noGrp="1"/>
          </p:cNvSpPr>
          <p:nvPr>
            <p:ph type="ftr" sz="quarter" idx="11"/>
          </p:nvPr>
        </p:nvSpPr>
        <p:spPr/>
        <p:txBody>
          <a:bodyPr/>
          <a:lstStyle/>
          <a:p>
            <a:r>
              <a:rPr lang="en-US"/>
              <a:t>JEPPIAAR INSTITUTE OF TECHNOLOGY</a:t>
            </a:r>
            <a:endParaRPr lang="en-US"/>
          </a:p>
        </p:txBody>
      </p:sp>
      <p:sp>
        <p:nvSpPr>
          <p:cNvPr id="4" name="Slide Number Placeholder 3"/>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A4DCBB-5FBE-45F5-A7A0-DCD94C53A06B}" type="datetime1">
              <a:rPr lang="en-US" smtClean="0"/>
            </a:fld>
            <a:endParaRPr lang="en-US"/>
          </a:p>
        </p:txBody>
      </p:sp>
      <p:sp>
        <p:nvSpPr>
          <p:cNvPr id="6" name="Footer Placeholder 5"/>
          <p:cNvSpPr>
            <a:spLocks noGrp="1"/>
          </p:cNvSpPr>
          <p:nvPr>
            <p:ph type="ftr" sz="quarter" idx="11"/>
          </p:nvPr>
        </p:nvSpPr>
        <p:spPr/>
        <p:txBody>
          <a:bodyPr/>
          <a:lstStyle/>
          <a:p>
            <a:r>
              <a:rPr lang="en-US"/>
              <a:t>JEPPIAAR INSTITUTE OF TECHNOLOGY</a:t>
            </a:r>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74239DA-53D9-4AED-B699-60988A11F434}" type="datetime1">
              <a:rPr lang="en-US" smtClean="0"/>
            </a:fld>
            <a:endParaRPr lang="en-US"/>
          </a:p>
        </p:txBody>
      </p:sp>
      <p:sp>
        <p:nvSpPr>
          <p:cNvPr id="6" name="Footer Placeholder 5"/>
          <p:cNvSpPr>
            <a:spLocks noGrp="1"/>
          </p:cNvSpPr>
          <p:nvPr>
            <p:ph type="ftr" sz="quarter" idx="11"/>
          </p:nvPr>
        </p:nvSpPr>
        <p:spPr/>
        <p:txBody>
          <a:bodyPr/>
          <a:lstStyle/>
          <a:p>
            <a:r>
              <a:rPr lang="en-US"/>
              <a:t>JEPPIAAR INSTITUTE OF TECHNOLOGY</a:t>
            </a:r>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microsoft.com/office/2007/relationships/hdphoto" Target="../media/image3.wdp"/><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anose="02040502050505030304" pitchFamily="18" charset="0"/>
              </a:rPr>
            </a:br>
            <a:br>
              <a:rPr lang="en-US" sz="2400" b="1" dirty="0">
                <a:solidFill>
                  <a:schemeClr val="accent2"/>
                </a:solidFill>
                <a:latin typeface="Palatino Linotype" panose="02040502050505030304" pitchFamily="18" charset="0"/>
              </a:rPr>
            </a:br>
            <a:r>
              <a:rPr lang="en-US" sz="2400" b="1" dirty="0">
                <a:solidFill>
                  <a:schemeClr val="accent2"/>
                </a:solidFill>
                <a:latin typeface="Palatino Linotype" panose="02040502050505030304" pitchFamily="18" charset="0"/>
              </a:rPr>
              <a:t>Subject Name :DATABASE MANAGEMENT SYSTEMS</a:t>
            </a:r>
            <a:br>
              <a:rPr lang="en-US" sz="2400" b="1" dirty="0">
                <a:solidFill>
                  <a:schemeClr val="accent2"/>
                </a:solidFill>
                <a:latin typeface="Palatino Linotype" panose="02040502050505030304" pitchFamily="18" charset="0"/>
              </a:rPr>
            </a:br>
            <a:br>
              <a:rPr lang="en-US" sz="2400" b="1" dirty="0">
                <a:solidFill>
                  <a:schemeClr val="accent2"/>
                </a:solidFill>
                <a:latin typeface="Palatino Linotype" panose="02040502050505030304" pitchFamily="18" charset="0"/>
              </a:rPr>
            </a:br>
            <a:r>
              <a:rPr lang="en-US" sz="2400" b="1" dirty="0">
                <a:solidFill>
                  <a:schemeClr val="accent2"/>
                </a:solidFill>
                <a:latin typeface="Palatino Linotype" panose="02040502050505030304" pitchFamily="18" charset="0"/>
              </a:rPr>
              <a:t>Presentation  Title: ARCHITECTURE OF HBASE</a:t>
            </a:r>
            <a:br>
              <a:rPr lang="en-US" sz="2400" b="1" dirty="0">
                <a:solidFill>
                  <a:schemeClr val="accent2"/>
                </a:solidFill>
                <a:latin typeface="Palatino Linotype" panose="02040502050505030304" pitchFamily="18" charset="0"/>
              </a:rPr>
            </a:br>
            <a:endParaRPr lang="en-US" sz="2400" b="1" dirty="0">
              <a:solidFill>
                <a:schemeClr val="accent2"/>
              </a:solidFill>
              <a:latin typeface="Palatino Linotype" panose="02040502050505030304"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anose="02040502050505030304" pitchFamily="18" charset="0"/>
              </a:rPr>
              <a:t>Team Members:</a:t>
            </a:r>
            <a:endParaRPr lang="en-US" sz="2000" b="1" dirty="0">
              <a:solidFill>
                <a:schemeClr val="accent2"/>
              </a:solidFill>
              <a:latin typeface="Palatino Linotype" panose="02040502050505030304" pitchFamily="18" charset="0"/>
            </a:endParaRPr>
          </a:p>
          <a:p>
            <a:pPr algn="l"/>
            <a:r>
              <a:rPr lang="en-US" sz="2000" b="1" dirty="0">
                <a:solidFill>
                  <a:schemeClr val="tx1"/>
                </a:solidFill>
                <a:latin typeface="Palatino Linotype" panose="02040502050505030304" pitchFamily="18" charset="0"/>
              </a:rPr>
              <a:t>	Students Name	 		  	</a:t>
            </a:r>
            <a:r>
              <a:rPr lang="en-US" sz="2000" b="1" dirty="0" err="1">
                <a:solidFill>
                  <a:schemeClr val="tx1"/>
                </a:solidFill>
                <a:latin typeface="Palatino Linotype" panose="02040502050505030304" pitchFamily="18" charset="0"/>
              </a:rPr>
              <a:t>Reg.No</a:t>
            </a:r>
            <a:r>
              <a:rPr lang="en-US" sz="2000" b="1" dirty="0">
                <a:solidFill>
                  <a:schemeClr val="tx1"/>
                </a:solidFill>
                <a:latin typeface="Palatino Linotype" panose="02040502050505030304" pitchFamily="18" charset="0"/>
              </a:rPr>
              <a:t>:</a:t>
            </a:r>
            <a:endParaRPr lang="en-US" sz="2000" b="1" dirty="0">
              <a:solidFill>
                <a:schemeClr val="tx1"/>
              </a:solidFill>
              <a:latin typeface="Palatino Linotype" panose="02040502050505030304" pitchFamily="18" charset="0"/>
            </a:endParaRPr>
          </a:p>
          <a:p>
            <a:pPr algn="l"/>
            <a:r>
              <a:rPr lang="en-US" sz="2000" b="1" dirty="0">
                <a:solidFill>
                  <a:schemeClr val="tx1"/>
                </a:solidFill>
                <a:latin typeface="Palatino Linotype" panose="02040502050505030304" pitchFamily="18" charset="0"/>
              </a:rPr>
              <a:t>	1.JULIE CHRISTINA.J                            210618104021</a:t>
            </a:r>
            <a:endParaRPr lang="en-US" sz="2000" b="1" dirty="0">
              <a:solidFill>
                <a:schemeClr val="tx1"/>
              </a:solidFill>
              <a:latin typeface="Palatino Linotype" panose="02040502050505030304" pitchFamily="18" charset="0"/>
            </a:endParaRPr>
          </a:p>
          <a:p>
            <a:pPr algn="l"/>
            <a:r>
              <a:rPr lang="en-US" sz="2000" b="1" dirty="0">
                <a:solidFill>
                  <a:schemeClr val="tx1"/>
                </a:solidFill>
                <a:latin typeface="Palatino Linotype" panose="02040502050505030304" pitchFamily="18" charset="0"/>
              </a:rPr>
              <a:t>	2.GEETHANJALI.R                                  210618104013</a:t>
            </a:r>
            <a:endParaRPr lang="en-US" sz="2000" b="1" dirty="0">
              <a:solidFill>
                <a:schemeClr val="tx1"/>
              </a:solidFill>
              <a:latin typeface="Palatino Linotype" panose="02040502050505030304" pitchFamily="18" charset="0"/>
            </a:endParaRPr>
          </a:p>
          <a:p>
            <a:pPr algn="l"/>
            <a:r>
              <a:rPr lang="en-US" sz="2000" b="1" dirty="0">
                <a:solidFill>
                  <a:schemeClr val="tx1"/>
                </a:solidFill>
                <a:latin typeface="Palatino Linotype" panose="02040502050505030304" pitchFamily="18" charset="0"/>
              </a:rPr>
              <a:t>	3.KAVYA.M                                                210618104023</a:t>
            </a:r>
            <a:endParaRPr lang="en-US" sz="2000" b="1" dirty="0">
              <a:solidFill>
                <a:schemeClr val="tx1"/>
              </a:solidFill>
              <a:latin typeface="Palatino Linotype" panose="02040502050505030304" pitchFamily="18" charset="0"/>
            </a:endParaRPr>
          </a:p>
          <a:p>
            <a:pPr algn="l"/>
            <a:r>
              <a:rPr lang="en-US" sz="2000" b="1" dirty="0">
                <a:solidFill>
                  <a:schemeClr val="tx1"/>
                </a:solidFill>
                <a:latin typeface="Palatino Linotype" panose="02040502050505030304" pitchFamily="18" charset="0"/>
              </a:rPr>
              <a:t>	4.KAVIYA.O                                                210618104025</a:t>
            </a:r>
            <a:endParaRPr lang="en-US" sz="2000" b="1" dirty="0">
              <a:solidFill>
                <a:schemeClr val="tx1"/>
              </a:solidFill>
              <a:latin typeface="Palatino Linotype" panose="02040502050505030304" pitchFamily="18" charset="0"/>
            </a:endParaRPr>
          </a:p>
          <a:p>
            <a:pPr algn="l"/>
            <a:r>
              <a:rPr lang="en-US" sz="2000" b="1" dirty="0">
                <a:solidFill>
                  <a:schemeClr val="tx1"/>
                </a:solidFill>
                <a:latin typeface="Palatino Linotype" panose="02040502050505030304" pitchFamily="18" charset="0"/>
              </a:rPr>
              <a:t>              5.BIBILIN MANUELA.E                          210618104009</a:t>
            </a:r>
            <a:endParaRPr lang="en-US" sz="2000" b="1" dirty="0">
              <a:solidFill>
                <a:schemeClr val="tx1"/>
              </a:solidFill>
              <a:latin typeface="Palatino Linotype" panose="02040502050505030304" pitchFamily="18" charset="0"/>
            </a:endParaRPr>
          </a:p>
          <a:p>
            <a:pPr algn="l"/>
            <a:r>
              <a:rPr lang="en-US" sz="2000" b="1" dirty="0">
                <a:solidFill>
                  <a:schemeClr val="tx1"/>
                </a:solidFill>
                <a:latin typeface="Palatino Linotype" panose="02040502050505030304" pitchFamily="18" charset="0"/>
              </a:rPr>
              <a:t>              6.KERTHIKA.K                                         210618104025</a:t>
            </a:r>
            <a:endParaRPr lang="en-US" sz="2000" b="1" dirty="0">
              <a:solidFill>
                <a:schemeClr val="tx1"/>
              </a:solidFill>
              <a:latin typeface="Palatino Linotype" panose="02040502050505030304" pitchFamily="18" charset="0"/>
            </a:endParaRPr>
          </a:p>
          <a:p>
            <a:endParaRPr lang="en-US" sz="2000" b="1" dirty="0">
              <a:solidFill>
                <a:schemeClr val="tx1"/>
              </a:solidFill>
              <a:latin typeface="Palatino Linotype" panose="02040502050505030304" pitchFamily="18" charset="0"/>
            </a:endParaRPr>
          </a:p>
          <a:p>
            <a:endParaRPr lang="en-US" sz="2000" dirty="0">
              <a:solidFill>
                <a:schemeClr val="tx1"/>
              </a:solidFill>
              <a:latin typeface="Palatino Linotype" panose="02040502050505030304" pitchFamily="18" charset="0"/>
            </a:endParaRPr>
          </a:p>
        </p:txBody>
      </p:sp>
      <p:sp>
        <p:nvSpPr>
          <p:cNvPr id="4" name="TextBox 3"/>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anose="02040502050505030304" pitchFamily="18" charset="0"/>
                <a:cs typeface="Times New Roman" panose="02020603050405020304" pitchFamily="18" charset="0"/>
              </a:rPr>
              <a:t>  JEPPIAAR INSTITUTE OF TECHNOLOGY</a:t>
            </a:r>
            <a:endParaRPr lang="en-IN" sz="2400" b="1" dirty="0">
              <a:latin typeface="Palatino Linotype" panose="0204050205050503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“Self-Belief | Self Discipline | Self Respect”</a:t>
            </a:r>
            <a:endParaRPr lang="en-US" sz="1400" b="1" dirty="0">
              <a:latin typeface="Times New Roman" panose="02020603050405020304" pitchFamily="18" charset="0"/>
              <a:cs typeface="Times New Roman" panose="02020603050405020304" pitchFamily="18" charset="0"/>
            </a:endParaRP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anose="02040502050505030304" pitchFamily="18" charset="0"/>
                <a:cs typeface="Times New Roman" panose="02020603050405020304" pitchFamily="18" charset="0"/>
              </a:rPr>
              <a:t>Department of Computer Science and Engineering</a:t>
            </a:r>
            <a:endParaRPr lang="en-IN" sz="2200" b="1" dirty="0">
              <a:solidFill>
                <a:srgbClr val="0070C0"/>
              </a:solidFill>
              <a:latin typeface="Palatino Linotype" panose="02040502050505030304" pitchFamily="18" charset="0"/>
              <a:cs typeface="Times New Roman" panose="02020603050405020304" pitchFamily="18" charset="0"/>
            </a:endParaRP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7" name="Picture 6" descr="logo.jpg"/>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304800" y="381000"/>
            <a:ext cx="911816" cy="8587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anose="02040502050505030304" pitchFamily="18" charset="0"/>
              </a:rPr>
              <a:t>Result &amp; Discussion</a:t>
            </a:r>
            <a:endParaRPr lang="en-US" sz="2400" b="1" dirty="0">
              <a:latin typeface="Palatino Linotype" panose="02040502050505030304" pitchFamily="18" charset="0"/>
            </a:endParaRP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fld>
            <a:endParaRPr lang="en-US"/>
          </a:p>
        </p:txBody>
      </p:sp>
      <p:sp>
        <p:nvSpPr>
          <p:cNvPr id="4" name="Footer Placeholder 3"/>
          <p:cNvSpPr>
            <a:spLocks noGrp="1"/>
          </p:cNvSpPr>
          <p:nvPr>
            <p:ph type="ftr" sz="quarter" idx="11"/>
          </p:nvPr>
        </p:nvSpPr>
        <p:spPr/>
        <p:txBody>
          <a:bodyPr/>
          <a:lstStyle/>
          <a:p>
            <a:r>
              <a:rPr lang="en-US"/>
              <a:t>JEPPIAAR INSTITUTE OF TECHNOLOGY</a:t>
            </a:r>
            <a:endParaRPr lang="en-US"/>
          </a:p>
        </p:txBody>
      </p:sp>
      <p:sp>
        <p:nvSpPr>
          <p:cNvPr id="8" name="Content Placeholder 2"/>
          <p:cNvSpPr txBox="1"/>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a:latin typeface="Palatino Linotype" panose="02040502050505030304" pitchFamily="18" charset="0"/>
              <a:cs typeface="Times New Roman" panose="02020603050405020304" pitchFamily="18" charset="0"/>
            </a:endParaRPr>
          </a:p>
        </p:txBody>
      </p:sp>
      <p:sp>
        <p:nvSpPr>
          <p:cNvPr id="9" name="Content Placeholder 2"/>
          <p:cNvSpPr txBox="1"/>
          <p:nvPr/>
        </p:nvSpPr>
        <p:spPr>
          <a:xfrm>
            <a:off x="558800" y="1676400"/>
            <a:ext cx="80264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a:latin typeface="Palatino Linotype" panose="02040502050505030304" pitchFamily="18" charset="0"/>
              <a:cs typeface="Times New Roman" panose="02020603050405020304" pitchFamily="18" charset="0"/>
            </a:endParaRPr>
          </a:p>
        </p:txBody>
      </p:sp>
      <p:sp>
        <p:nvSpPr>
          <p:cNvPr id="10" name="Content Placeholder 2"/>
          <p:cNvSpPr txBox="1"/>
          <p:nvPr/>
        </p:nvSpPr>
        <p:spPr>
          <a:xfrm>
            <a:off x="584200" y="1422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a:latin typeface="Palatino Linotype" panose="02040502050505030304" pitchFamily="18" charset="0"/>
              <a:cs typeface="Times New Roman" panose="02020603050405020304" pitchFamily="18" charset="0"/>
            </a:endParaRPr>
          </a:p>
        </p:txBody>
      </p:sp>
      <p:sp>
        <p:nvSpPr>
          <p:cNvPr id="11" name="Content Placeholder 2"/>
          <p:cNvSpPr txBox="1"/>
          <p:nvPr/>
        </p:nvSpPr>
        <p:spPr>
          <a:xfrm>
            <a:off x="711200" y="1549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400" dirty="0">
              <a:latin typeface="Palatino Linotype" panose="02040502050505030304" pitchFamily="18" charset="0"/>
              <a:cs typeface="Times New Roman" panose="02020603050405020304" pitchFamily="18" charset="0"/>
            </a:endParaRPr>
          </a:p>
        </p:txBody>
      </p:sp>
      <p:sp>
        <p:nvSpPr>
          <p:cNvPr id="12" name="Content Placeholder 2"/>
          <p:cNvSpPr txBox="1"/>
          <p:nvPr/>
        </p:nvSpPr>
        <p:spPr>
          <a:xfrm>
            <a:off x="457200" y="1127125"/>
            <a:ext cx="8229600" cy="4848225"/>
          </a:xfrm>
          <a:prstGeom prst="rect">
            <a:avLst/>
          </a:prstGeom>
        </p:spPr>
        <p:txBody>
          <a:bodyPr vert="horz" lIns="91440" tIns="45720" rIns="91440" bIns="45720" rtlCol="0">
            <a:normAutofit fontScale="8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dirty="0">
                <a:latin typeface="Palatino Linotype" panose="02040502050505030304" pitchFamily="18" charset="0"/>
                <a:cs typeface="Times New Roman" panose="02020603050405020304" pitchFamily="18" charset="0"/>
              </a:rPr>
              <a:t>Since 1970, RDBMS is the solution for data storage and maintenance related problems. After the advent of big data, companies realized the benefit of processing big data and started opting for solutions like Hadoop.</a:t>
            </a:r>
            <a:endParaRPr lang="en-US" b="1" dirty="0">
              <a:latin typeface="Palatino Linotype" panose="02040502050505030304" pitchFamily="18" charset="0"/>
              <a:cs typeface="Times New Roman" panose="02020603050405020304" pitchFamily="18" charset="0"/>
            </a:endParaRPr>
          </a:p>
          <a:p>
            <a:pPr marL="0" indent="0">
              <a:buFont typeface="Arial" panose="020B0604020202020204" pitchFamily="34" charset="0"/>
              <a:buNone/>
            </a:pPr>
            <a:endParaRPr lang="en-US" b="1" dirty="0">
              <a:latin typeface="Palatino Linotype" panose="02040502050505030304" pitchFamily="18" charset="0"/>
              <a:cs typeface="Times New Roman" panose="02020603050405020304" pitchFamily="18" charset="0"/>
            </a:endParaRPr>
          </a:p>
          <a:p>
            <a:pPr marL="0" indent="0">
              <a:buFont typeface="Arial" panose="020B0604020202020204" pitchFamily="34" charset="0"/>
              <a:buNone/>
            </a:pPr>
            <a:r>
              <a:rPr lang="en-US" b="1" dirty="0">
                <a:latin typeface="Palatino Linotype" panose="02040502050505030304" pitchFamily="18" charset="0"/>
                <a:cs typeface="Times New Roman" panose="02020603050405020304" pitchFamily="18" charset="0"/>
              </a:rPr>
              <a:t>Hadoop can perform only batch processing, and data will be accessed only in a sequential manner.</a:t>
            </a:r>
            <a:endParaRPr lang="en-US" b="1" dirty="0">
              <a:latin typeface="Palatino Linotype" panose="02040502050505030304" pitchFamily="18" charset="0"/>
              <a:cs typeface="Times New Roman" panose="02020603050405020304" pitchFamily="18" charset="0"/>
            </a:endParaRPr>
          </a:p>
          <a:p>
            <a:pPr marL="0" indent="0">
              <a:buFont typeface="Arial" panose="020B0604020202020204" pitchFamily="34" charset="0"/>
              <a:buNone/>
            </a:pPr>
            <a:endParaRPr lang="en-US" b="1" dirty="0">
              <a:latin typeface="Palatino Linotype" panose="02040502050505030304" pitchFamily="18" charset="0"/>
              <a:cs typeface="Times New Roman" panose="02020603050405020304" pitchFamily="18" charset="0"/>
            </a:endParaRPr>
          </a:p>
          <a:p>
            <a:pPr marL="0" indent="0">
              <a:buFont typeface="Arial" panose="020B0604020202020204" pitchFamily="34" charset="0"/>
              <a:buNone/>
            </a:pPr>
            <a:r>
              <a:rPr lang="en-US" b="1" dirty="0">
                <a:latin typeface="Palatino Linotype" panose="02040502050505030304" pitchFamily="18" charset="0"/>
                <a:cs typeface="Times New Roman" panose="02020603050405020304" pitchFamily="18" charset="0"/>
              </a:rPr>
              <a:t>To overcome this defect h base is implemented.</a:t>
            </a:r>
            <a:endParaRPr lang="en-US" b="1" dirty="0">
              <a:latin typeface="Palatino Linotype" panose="0204050205050503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anose="02040502050505030304" pitchFamily="18" charset="0"/>
              </a:rPr>
              <a:t>Future Scope</a:t>
            </a:r>
            <a:endParaRPr lang="en-US" sz="2400" b="1" dirty="0">
              <a:latin typeface="Palatino Linotype" panose="02040502050505030304" pitchFamily="18" charset="0"/>
            </a:endParaRP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fld>
            <a:endParaRPr lang="en-US"/>
          </a:p>
        </p:txBody>
      </p:sp>
      <p:sp>
        <p:nvSpPr>
          <p:cNvPr id="4" name="Footer Placeholder 3"/>
          <p:cNvSpPr>
            <a:spLocks noGrp="1"/>
          </p:cNvSpPr>
          <p:nvPr>
            <p:ph type="ftr" sz="quarter" idx="11"/>
          </p:nvPr>
        </p:nvSpPr>
        <p:spPr/>
        <p:txBody>
          <a:bodyPr/>
          <a:lstStyle/>
          <a:p>
            <a:r>
              <a:rPr lang="en-US"/>
              <a:t>JEPPIAAR INSTITUTE OF TECHNOLOGY</a:t>
            </a:r>
            <a:endParaRPr lang="en-US"/>
          </a:p>
        </p:txBody>
      </p:sp>
      <p:sp>
        <p:nvSpPr>
          <p:cNvPr id="8" name="Content Placeholder 2"/>
          <p:cNvSpPr txBox="1"/>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a:latin typeface="Palatino Linotype" panose="02040502050505030304" pitchFamily="18" charset="0"/>
                <a:cs typeface="Times New Roman" panose="02020603050405020304" pitchFamily="18" charset="0"/>
              </a:rPr>
              <a:t>What is the Future of Hbase. </a:t>
            </a:r>
            <a:endParaRPr lang="en-US" sz="2400" dirty="0">
              <a:latin typeface="Palatino Linotype" panose="02040502050505030304" pitchFamily="18" charset="0"/>
              <a:cs typeface="Times New Roman" panose="02020603050405020304" pitchFamily="18" charset="0"/>
            </a:endParaRPr>
          </a:p>
          <a:p>
            <a:pPr marL="0" indent="0">
              <a:buFont typeface="Arial" panose="020B0604020202020204" pitchFamily="34" charset="0"/>
              <a:buNone/>
            </a:pPr>
            <a:endParaRPr lang="en-US" sz="2400" dirty="0">
              <a:latin typeface="Palatino Linotype" panose="02040502050505030304" pitchFamily="18" charset="0"/>
              <a:cs typeface="Times New Roman" panose="02020603050405020304" pitchFamily="18" charset="0"/>
            </a:endParaRPr>
          </a:p>
          <a:p>
            <a:pPr marL="0" indent="0">
              <a:buFont typeface="Arial" panose="020B0604020202020204" pitchFamily="34" charset="0"/>
              <a:buNone/>
            </a:pPr>
            <a:r>
              <a:rPr lang="en-US" sz="2400" dirty="0">
                <a:latin typeface="Palatino Linotype" panose="02040502050505030304" pitchFamily="18" charset="0"/>
                <a:cs typeface="Times New Roman" panose="02020603050405020304" pitchFamily="18" charset="0"/>
              </a:rPr>
              <a:t>As we know that it is used in case of Real-Time scenario But so is Cassandra &amp; MongoDB.</a:t>
            </a:r>
            <a:endParaRPr lang="en-US" sz="2400" dirty="0">
              <a:latin typeface="Palatino Linotype" panose="02040502050505030304" pitchFamily="18" charset="0"/>
              <a:cs typeface="Times New Roman" panose="02020603050405020304" pitchFamily="18" charset="0"/>
            </a:endParaRPr>
          </a:p>
          <a:p>
            <a:pPr marL="0" indent="0">
              <a:buFont typeface="Arial" panose="020B0604020202020204" pitchFamily="34" charset="0"/>
              <a:buNone/>
            </a:pPr>
            <a:r>
              <a:rPr lang="en-US" sz="2400" dirty="0">
                <a:latin typeface="Palatino Linotype" panose="02040502050505030304" pitchFamily="18" charset="0"/>
                <a:cs typeface="Times New Roman" panose="02020603050405020304" pitchFamily="18" charset="0"/>
              </a:rPr>
              <a:t> The only advantage HBase gets is that it comes along packaged with Cloudera / HDP distribution</a:t>
            </a:r>
            <a:endParaRPr lang="en-US" sz="2400" dirty="0">
              <a:latin typeface="Palatino Linotype" panose="0204050205050503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anose="02040502050505030304" pitchFamily="18" charset="0"/>
              </a:rPr>
              <a:t>Reference</a:t>
            </a:r>
            <a:endParaRPr lang="en-US" sz="2400" b="1" dirty="0">
              <a:latin typeface="Palatino Linotype" panose="02040502050505030304" pitchFamily="18" charset="0"/>
            </a:endParaRPr>
          </a:p>
        </p:txBody>
      </p:sp>
      <p:sp>
        <p:nvSpPr>
          <p:cNvPr id="3" name="Content Placeholder 2"/>
          <p:cNvSpPr>
            <a:spLocks noGrp="1"/>
          </p:cNvSpPr>
          <p:nvPr>
            <p:ph idx="1"/>
          </p:nvPr>
        </p:nvSpPr>
        <p:spPr>
          <a:xfrm>
            <a:off x="575945" y="1425575"/>
            <a:ext cx="8229600" cy="4800600"/>
          </a:xfrm>
        </p:spPr>
        <p:txBody>
          <a:bodyPr>
            <a:normAutofit/>
          </a:bodyPr>
          <a:lstStyle/>
          <a:p>
            <a:r>
              <a:rPr lang="en-US" sz="2000" dirty="0">
                <a:latin typeface="Palatino Linotype" panose="02040502050505030304" pitchFamily="18" charset="0"/>
              </a:rPr>
              <a:t>^ a b c d e "Apache HBase – Apache HBase Downloads". Retrieved 7 September 2019.</a:t>
            </a:r>
            <a:endParaRPr lang="en-US" sz="2000" dirty="0">
              <a:latin typeface="Palatino Linotype" panose="02040502050505030304" pitchFamily="18" charset="0"/>
            </a:endParaRPr>
          </a:p>
          <a:p>
            <a:r>
              <a:rPr lang="en-US" sz="2000" dirty="0">
                <a:latin typeface="Palatino Linotype" panose="02040502050505030304" pitchFamily="18" charset="0"/>
              </a:rPr>
              <a:t>^ Chang, et al. (2006). Bigtable: A Distributed Storage System for Structured Data</a:t>
            </a:r>
            <a:endParaRPr lang="en-US" sz="2000" dirty="0">
              <a:latin typeface="Palatino Linotype" panose="02040502050505030304" pitchFamily="18" charset="0"/>
            </a:endParaRPr>
          </a:p>
          <a:p>
            <a:r>
              <a:rPr lang="en-US" sz="2000" dirty="0">
                <a:latin typeface="Palatino Linotype" panose="02040502050505030304" pitchFamily="18" charset="0"/>
              </a:rPr>
              <a:t>^ "Apache HBase – Powered By Apache HBase™". hbase.apache.org. Retrieved 8 April 2018.</a:t>
            </a:r>
            <a:endParaRPr lang="en-US" sz="2000" dirty="0">
              <a:latin typeface="Palatino Linotype" panose="02040502050505030304" pitchFamily="18" charset="0"/>
            </a:endParaRPr>
          </a:p>
          <a:p>
            <a:r>
              <a:rPr lang="en-US" sz="2000" dirty="0">
                <a:latin typeface="Palatino Linotype" panose="02040502050505030304" pitchFamily="18" charset="0"/>
              </a:rPr>
              <a:t>^ a b "Migrating Messenger storage to optimize performance". www.facebook.com. Retrieved 5 July2018.</a:t>
            </a:r>
            <a:endParaRPr lang="en-US" sz="2000" dirty="0">
              <a:latin typeface="Palatino Linotype" panose="02040502050505030304" pitchFamily="18" charset="0"/>
            </a:endParaRPr>
          </a:p>
          <a:p>
            <a:r>
              <a:rPr lang="en-US" sz="2000" dirty="0">
                <a:latin typeface="Palatino Linotype" panose="02040502050505030304" pitchFamily="18" charset="0"/>
              </a:rPr>
              <a:t>^ Facebook: Why our 'next-gen' comms ditched MySQL Retrieved: 17 December 2010</a:t>
            </a:r>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fld>
            <a:endParaRPr lang="en-US"/>
          </a:p>
        </p:txBody>
      </p:sp>
      <p:sp>
        <p:nvSpPr>
          <p:cNvPr id="4" name="Footer Placeholder 3"/>
          <p:cNvSpPr>
            <a:spLocks noGrp="1"/>
          </p:cNvSpPr>
          <p:nvPr>
            <p:ph type="ftr" sz="quarter" idx="11"/>
          </p:nvPr>
        </p:nvSpPr>
        <p:spPr/>
        <p:txBody>
          <a:bodyPr/>
          <a:lstStyle/>
          <a:p>
            <a:r>
              <a:rPr lang="en-US"/>
              <a:t>JEPPIAAR INSTITUTE OF TECHNOLOGY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anose="02040502050505030304" pitchFamily="18" charset="0"/>
              </a:rPr>
              <a:t>Objective</a:t>
            </a:r>
            <a:endParaRPr lang="en-US" sz="2800" dirty="0">
              <a:latin typeface="Palatino Linotype" panose="02040502050505030304"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anose="02040502050505030304" pitchFamily="18" charset="0"/>
              <a:cs typeface="Times New Roman" panose="02020603050405020304" pitchFamily="18" charset="0"/>
            </a:endParaRPr>
          </a:p>
          <a:p>
            <a:pPr algn="just">
              <a:lnSpc>
                <a:spcPct val="150000"/>
              </a:lnSpc>
            </a:pPr>
            <a:endParaRPr lang="en-US" sz="2000" dirty="0">
              <a:latin typeface="Palatino Linotype" panose="02040502050505030304" pitchFamily="18" charset="0"/>
              <a:cs typeface="Times New Roman" panose="02020603050405020304"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
        <p:nvSpPr>
          <p:cNvPr id="7" name="Content Placeholder 2"/>
          <p:cNvSpPr txBox="1"/>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en-US" sz="2800" b="1" dirty="0">
                <a:latin typeface="Palatino Linotype" panose="02040502050505030304" pitchFamily="18" charset="0"/>
                <a:cs typeface="Times New Roman" panose="02020603050405020304" pitchFamily="18" charset="0"/>
              </a:rPr>
              <a:t>To Design/ Analyze/ Evaluate</a:t>
            </a:r>
            <a:endParaRPr lang="en-US" sz="2000" dirty="0">
              <a:latin typeface="Palatino Linotype" panose="02040502050505030304" pitchFamily="18" charset="0"/>
              <a:cs typeface="Times New Roman" panose="02020603050405020304" pitchFamily="18" charset="0"/>
            </a:endParaRPr>
          </a:p>
          <a:p>
            <a:pPr algn="just">
              <a:lnSpc>
                <a:spcPct val="150000"/>
              </a:lnSpc>
            </a:pPr>
            <a:endParaRPr lang="en-US" sz="2000" dirty="0">
              <a:latin typeface="Palatino Linotype" panose="02040502050505030304" pitchFamily="18" charset="0"/>
            </a:endParaRPr>
          </a:p>
          <a:p>
            <a:pPr algn="just">
              <a:lnSpc>
                <a:spcPct val="150000"/>
              </a:lnSpc>
            </a:pPr>
            <a:r>
              <a:rPr lang="en-US" sz="2400" dirty="0">
                <a:latin typeface="Palatino Linotype" panose="02040502050505030304" pitchFamily="18" charset="0"/>
              </a:rPr>
              <a:t> HBase can handle large data sets (millions or billions or rows and columns) and provide fast, random and real time, read and write access over the data.</a:t>
            </a:r>
            <a:endParaRPr lang="en-US" sz="2400" dirty="0">
              <a:latin typeface="Palatino Linotype" panose="02040502050505030304" pitchFamily="18" charset="0"/>
            </a:endParaRPr>
          </a:p>
          <a:p>
            <a:pPr algn="just">
              <a:lnSpc>
                <a:spcPct val="150000"/>
              </a:lnSpc>
            </a:pPr>
            <a:r>
              <a:rPr lang="en-US" sz="2400" dirty="0">
                <a:latin typeface="Palatino Linotype" panose="02040502050505030304" pitchFamily="18" charset="0"/>
              </a:rPr>
              <a:t> HBase also stores the versions of data.</a:t>
            </a:r>
            <a:endParaRPr lang="en-US" sz="2400" dirty="0">
              <a:latin typeface="Palatino Linotype" panose="02040502050505030304" pitchFamily="18" charset="0"/>
            </a:endParaRPr>
          </a:p>
        </p:txBody>
      </p:sp>
      <p:sp>
        <p:nvSpPr>
          <p:cNvPr id="8" name="Footer Placeholder 7"/>
          <p:cNvSpPr>
            <a:spLocks noGrp="1"/>
          </p:cNvSpPr>
          <p:nvPr>
            <p:ph type="ftr" sz="quarter" idx="11"/>
          </p:nvPr>
        </p:nvSpPr>
        <p:spPr/>
        <p:txBody>
          <a:bodyPr/>
          <a:lstStyle/>
          <a:p>
            <a:r>
              <a:rPr lang="en-US"/>
              <a:t>JEPPIAAR INSTITUTE OF TECHNOLOGY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anose="02040502050505030304" pitchFamily="18" charset="0"/>
              </a:rPr>
              <a:t>Technical Details</a:t>
            </a:r>
            <a:endParaRPr lang="en-US" sz="2400" b="1" dirty="0">
              <a:latin typeface="Palatino Linotype" panose="02040502050505030304" pitchFamily="18" charset="0"/>
            </a:endParaRPr>
          </a:p>
        </p:txBody>
      </p:sp>
      <p:sp>
        <p:nvSpPr>
          <p:cNvPr id="3" name="Content Placeholder 2"/>
          <p:cNvSpPr>
            <a:spLocks noGrp="1"/>
          </p:cNvSpPr>
          <p:nvPr>
            <p:ph sz="quarter" idx="1"/>
          </p:nvPr>
        </p:nvSpPr>
        <p:spPr>
          <a:xfrm>
            <a:off x="291198" y="1311275"/>
            <a:ext cx="9002661" cy="5410200"/>
          </a:xfrm>
        </p:spPr>
        <p:txBody>
          <a:bodyPr>
            <a:normAutofit/>
          </a:bodyPr>
          <a:lstStyle/>
          <a:p>
            <a:endParaRPr lang="en-US" sz="2000" dirty="0">
              <a:latin typeface="Palatino Linotype" panose="02040502050505030304" pitchFamily="18" charset="0"/>
            </a:endParaRPr>
          </a:p>
          <a:p>
            <a:r>
              <a:rPr lang="en-US" sz="2000" dirty="0">
                <a:latin typeface="Palatino Linotype" panose="02040502050505030304" pitchFamily="18" charset="0"/>
              </a:rPr>
              <a:t>What is HBase architecture?</a:t>
            </a:r>
            <a:endParaRPr lang="en-US" sz="2000" dirty="0">
              <a:latin typeface="Palatino Linotype" panose="02040502050505030304" pitchFamily="18" charset="0"/>
            </a:endParaRPr>
          </a:p>
          <a:p>
            <a:r>
              <a:rPr lang="en-US" sz="2000" dirty="0">
                <a:latin typeface="Palatino Linotype" panose="02040502050505030304" pitchFamily="18" charset="0"/>
              </a:rPr>
              <a:t>HBase - Architecture. Advertisements. In HBase, tables are split into regions and are served by the region servers. Regions are vertically divided by column families into “Stores”. Stores are saved as files in HDFS.</a:t>
            </a: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HBase Read and Write Data Explained</a:t>
            </a: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The main reason for using Memstore is to store data in a Distributed file system based on Row Key</a:t>
            </a: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How does HBase work?</a:t>
            </a: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HBase is a data model similar to Google's big table that is designed to provide random access to high volume of structured or unstructured data.</a:t>
            </a:r>
            <a:endParaRPr lang="en-US" sz="2000" dirty="0">
              <a:latin typeface="Palatino Linotype" panose="02040502050505030304" pitchFamily="18" charset="0"/>
            </a:endParaRPr>
          </a:p>
          <a:p>
            <a:pPr marL="0" indent="0">
              <a:buNone/>
            </a:pPr>
            <a:endParaRPr lang="en-US" altLang="en-US" sz="2000" dirty="0">
              <a:solidFill>
                <a:schemeClr val="tx1"/>
              </a:solidFill>
              <a:latin typeface="Arial" panose="020B0604020202020204" pitchFamily="34" charset="0"/>
            </a:endParaRPr>
          </a:p>
          <a:p>
            <a:pPr marL="0" indent="0">
              <a:buNone/>
            </a:pPr>
            <a:endParaRPr lang="en-US" sz="2000" dirty="0"/>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
        <p:nvSpPr>
          <p:cNvPr id="7" name="Footer Placeholder 6"/>
          <p:cNvSpPr>
            <a:spLocks noGrp="1"/>
          </p:cNvSpPr>
          <p:nvPr>
            <p:ph type="ftr" sz="quarter" idx="11"/>
          </p:nvPr>
        </p:nvSpPr>
        <p:spPr/>
        <p:txBody>
          <a:bodyPr/>
          <a:lstStyle/>
          <a:p>
            <a:r>
              <a:rPr lang="en-US"/>
              <a:t>JEPPIAAR INSTITUTE OF TECHNOLOGY</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Palatino Linotype" panose="02040502050505030304" pitchFamily="18" charset="0"/>
              </a:rPr>
              <a:t>Block Diagram/ Work Flow/  Flow Chart </a:t>
            </a:r>
            <a:endParaRPr lang="en-US" sz="2400" b="1" dirty="0">
              <a:latin typeface="Palatino Linotype" panose="02040502050505030304" pitchFamily="18" charset="0"/>
            </a:endParaRPr>
          </a:p>
        </p:txBody>
      </p:sp>
      <p:sp>
        <p:nvSpPr>
          <p:cNvPr id="3" name="Content Placeholder 2"/>
          <p:cNvSpPr>
            <a:spLocks noGrp="1"/>
          </p:cNvSpPr>
          <p:nvPr>
            <p:ph sz="half" idx="1"/>
          </p:nvPr>
        </p:nvSpPr>
        <p:spPr/>
        <p:txBody>
          <a:bodyPr>
            <a:normAutofit/>
          </a:bodyPr>
          <a:lstStyle/>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fld>
            <a:endParaRPr lang="en-US"/>
          </a:p>
        </p:txBody>
      </p:sp>
      <p:sp>
        <p:nvSpPr>
          <p:cNvPr id="4" name="Footer Placeholder 3"/>
          <p:cNvSpPr>
            <a:spLocks noGrp="1"/>
          </p:cNvSpPr>
          <p:nvPr>
            <p:ph type="ftr" sz="quarter" idx="11"/>
          </p:nvPr>
        </p:nvSpPr>
        <p:spPr/>
        <p:txBody>
          <a:bodyPr/>
          <a:lstStyle/>
          <a:p>
            <a:r>
              <a:rPr lang="en-US"/>
              <a:t>JEPPIAAR INSTITUTE OF TECHNOLOGY</a:t>
            </a:r>
            <a:endParaRPr lang="en-US"/>
          </a:p>
        </p:txBody>
      </p:sp>
      <p:pic>
        <p:nvPicPr>
          <p:cNvPr id="8" name="Content Placeholder 7"/>
          <p:cNvPicPr>
            <a:picLocks noChangeAspect="1"/>
          </p:cNvPicPr>
          <p:nvPr>
            <p:ph sz="half" idx="2"/>
          </p:nvPr>
        </p:nvPicPr>
        <p:blipFill>
          <a:blip r:embed="rId1"/>
          <a:stretch>
            <a:fillRect/>
          </a:stretch>
        </p:blipFill>
        <p:spPr>
          <a:xfrm>
            <a:off x="457200" y="1120775"/>
            <a:ext cx="8229600" cy="52349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anose="02040502050505030304" pitchFamily="18" charset="0"/>
              </a:rPr>
              <a:t>Technical Details</a:t>
            </a:r>
            <a:endParaRPr lang="en-US" sz="2400" b="1" dirty="0">
              <a:latin typeface="Palatino Linotype" panose="02040502050505030304" pitchFamily="18" charset="0"/>
            </a:endParaRPr>
          </a:p>
        </p:txBody>
      </p:sp>
      <p:sp>
        <p:nvSpPr>
          <p:cNvPr id="3" name="Content Placeholder 2"/>
          <p:cNvSpPr>
            <a:spLocks noGrp="1"/>
          </p:cNvSpPr>
          <p:nvPr>
            <p:ph sz="quarter" idx="1"/>
          </p:nvPr>
        </p:nvSpPr>
        <p:spPr>
          <a:xfrm>
            <a:off x="291833" y="1146175"/>
            <a:ext cx="9002661" cy="5410200"/>
          </a:xfrm>
        </p:spPr>
        <p:txBody>
          <a:bodyPr>
            <a:normAutofit/>
          </a:bodyPr>
          <a:lstStyle/>
          <a:p>
            <a:r>
              <a:rPr lang="en-US" sz="2000" b="1" dirty="0">
                <a:latin typeface="Palatino Linotype" panose="02040502050505030304" pitchFamily="18" charset="0"/>
              </a:rPr>
              <a:t>HOW HBASE RELATED TO DBMS:</a:t>
            </a:r>
            <a:endParaRPr lang="en-US" sz="2000" b="1" dirty="0">
              <a:latin typeface="Palatino Linotype" panose="02040502050505030304" pitchFamily="18" charset="0"/>
            </a:endParaRPr>
          </a:p>
          <a:p>
            <a:r>
              <a:rPr lang="en-US" sz="2000" dirty="0">
                <a:latin typeface="Palatino Linotype" panose="02040502050505030304" pitchFamily="18" charset="0"/>
              </a:rPr>
              <a:t>HBase is a column-oriented non-relational database management system that runs on top of Hadoop Distributed File System (HDFS). </a:t>
            </a:r>
            <a:endParaRPr lang="en-US" sz="2000" dirty="0">
              <a:latin typeface="Palatino Linotype" panose="02040502050505030304" pitchFamily="18" charset="0"/>
            </a:endParaRPr>
          </a:p>
          <a:p>
            <a:endParaRPr lang="en-US" sz="2000" dirty="0">
              <a:latin typeface="Palatino Linotype" panose="02040502050505030304" pitchFamily="18" charset="0"/>
            </a:endParaRPr>
          </a:p>
          <a:p>
            <a:pPr marL="0" indent="0">
              <a:buNone/>
            </a:pPr>
            <a:r>
              <a:rPr lang="en-US" sz="2800" b="1" u="sng" dirty="0">
                <a:ln/>
                <a:solidFill>
                  <a:schemeClr val="tx1"/>
                </a:solidFill>
                <a:effectLst>
                  <a:outerShdw blurRad="38100" dist="19050" dir="2700000" algn="tl" rotWithShape="0">
                    <a:schemeClr val="dk1">
                      <a:alpha val="40000"/>
                    </a:schemeClr>
                  </a:outerShdw>
                </a:effectLst>
                <a:latin typeface="Palatino Linotype" panose="02040502050505030304" pitchFamily="18" charset="0"/>
              </a:rPr>
              <a:t>The important topics  in this HBase architecture blog are:</a:t>
            </a:r>
            <a:endParaRPr lang="en-US" sz="2800" b="1" u="sng" dirty="0">
              <a:ln/>
              <a:solidFill>
                <a:schemeClr val="tx1"/>
              </a:solidFill>
              <a:effectLst>
                <a:outerShdw blurRad="38100" dist="19050" dir="2700000" algn="tl" rotWithShape="0">
                  <a:schemeClr val="dk1">
                    <a:alpha val="40000"/>
                  </a:schemeClr>
                </a:outerShdw>
              </a:effectLst>
              <a:latin typeface="Palatino Linotype" panose="02040502050505030304" pitchFamily="18" charset="0"/>
            </a:endParaRPr>
          </a:p>
          <a:p>
            <a:pPr marL="0" indent="0">
              <a:buNone/>
            </a:pPr>
            <a:endParaRPr lang="en-US" sz="2800" b="1" u="sng" dirty="0">
              <a:ln/>
              <a:solidFill>
                <a:schemeClr val="tx1"/>
              </a:solidFill>
              <a:effectLst>
                <a:outerShdw blurRad="38100" dist="19050" dir="2700000" algn="tl" rotWithShape="0">
                  <a:schemeClr val="dk1">
                    <a:alpha val="40000"/>
                  </a:schemeClr>
                </a:outerShdw>
              </a:effectLst>
              <a:latin typeface="Palatino Linotype" panose="02040502050505030304" pitchFamily="18" charset="0"/>
            </a:endParaRPr>
          </a:p>
          <a:p>
            <a:pPr marL="0" indent="0">
              <a:buNone/>
            </a:pPr>
            <a:r>
              <a:rPr lang="en-US" sz="2000" dirty="0">
                <a:latin typeface="Palatino Linotype" panose="02040502050505030304" pitchFamily="18" charset="0"/>
              </a:rPr>
              <a:t>HBase Data Model</a:t>
            </a: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HBase Architecture and it’s Components</a:t>
            </a: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HBase Write Mechanism</a:t>
            </a: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HBase Read Mechanism</a:t>
            </a:r>
            <a:endParaRPr lang="en-US" sz="2000" dirty="0">
              <a:latin typeface="Palatino Linotype" panose="02040502050505030304" pitchFamily="18" charset="0"/>
            </a:endParaRPr>
          </a:p>
          <a:p>
            <a:pPr marL="0" indent="0">
              <a:buNone/>
            </a:pPr>
            <a:r>
              <a:rPr lang="en-US" sz="2000" dirty="0">
                <a:latin typeface="Palatino Linotype" panose="02040502050505030304" pitchFamily="18" charset="0"/>
              </a:rPr>
              <a:t>HBase Performance Optimization Mechanisms</a:t>
            </a: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
        <p:nvSpPr>
          <p:cNvPr id="7" name="Footer Placeholder 6"/>
          <p:cNvSpPr>
            <a:spLocks noGrp="1"/>
          </p:cNvSpPr>
          <p:nvPr>
            <p:ph type="ftr" sz="quarter" idx="11"/>
          </p:nvPr>
        </p:nvSpPr>
        <p:spPr/>
        <p:txBody>
          <a:bodyPr/>
          <a:lstStyle/>
          <a:p>
            <a:r>
              <a:rPr lang="en-US"/>
              <a:t>JEPPIAAR INSTITUTE OF TECHNOLOGY</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Palatino Linotype" panose="02040502050505030304" pitchFamily="18" charset="0"/>
              </a:rPr>
              <a:t>Technical Details</a:t>
            </a:r>
            <a:endParaRPr lang="en-US" sz="2400" b="1" dirty="0">
              <a:latin typeface="Palatino Linotype" panose="02040502050505030304" pitchFamily="18" charset="0"/>
            </a:endParaRPr>
          </a:p>
        </p:txBody>
      </p:sp>
      <p:sp>
        <p:nvSpPr>
          <p:cNvPr id="3" name="Content Placeholder 2"/>
          <p:cNvSpPr>
            <a:spLocks noGrp="1"/>
          </p:cNvSpPr>
          <p:nvPr>
            <p:ph sz="half" idx="1"/>
          </p:nvPr>
        </p:nvSpPr>
        <p:spPr/>
        <p:txBody>
          <a:bodyPr>
            <a:normAutofit/>
          </a:bodyPr>
          <a:lstStyle/>
          <a:p>
            <a:endParaRPr lang="en-US" sz="2000" dirty="0">
              <a:latin typeface="Palatino Linotype" panose="02040502050505030304" pitchFamily="18" charset="0"/>
            </a:endParaRPr>
          </a:p>
          <a:p>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
        <p:nvSpPr>
          <p:cNvPr id="7" name="Footer Placeholder 6"/>
          <p:cNvSpPr>
            <a:spLocks noGrp="1"/>
          </p:cNvSpPr>
          <p:nvPr>
            <p:ph type="ftr" sz="quarter" idx="11"/>
          </p:nvPr>
        </p:nvSpPr>
        <p:spPr/>
        <p:txBody>
          <a:bodyPr/>
          <a:lstStyle/>
          <a:p>
            <a:r>
              <a:rPr lang="en-US"/>
              <a:t>JEPPIAAR INSTITUTE OF TECHNOLOGY</a:t>
            </a:r>
            <a:endParaRPr lang="en-US"/>
          </a:p>
        </p:txBody>
      </p:sp>
      <p:sp>
        <p:nvSpPr>
          <p:cNvPr id="8" name="Text Box 7"/>
          <p:cNvSpPr txBox="1"/>
          <p:nvPr/>
        </p:nvSpPr>
        <p:spPr>
          <a:xfrm>
            <a:off x="152400" y="1062990"/>
            <a:ext cx="8774430" cy="3138170"/>
          </a:xfrm>
          <a:prstGeom prst="rect">
            <a:avLst/>
          </a:prstGeom>
          <a:noFill/>
        </p:spPr>
        <p:txBody>
          <a:bodyPr wrap="square" rtlCol="0" anchor="t">
            <a:spAutoFit/>
          </a:bodyPr>
          <a:p>
            <a:r>
              <a:rPr lang="en-US" b="1"/>
              <a:t>Difference between HBase and RBMS</a:t>
            </a:r>
            <a:endParaRPr lang="en-US" b="1"/>
          </a:p>
          <a:p>
            <a:endParaRPr lang="en-US"/>
          </a:p>
          <a:p>
            <a:endParaRPr lang="en-US"/>
          </a:p>
          <a:p>
            <a:endParaRPr lang="en-US"/>
          </a:p>
          <a:p>
            <a:endParaRPr lang="en-US"/>
          </a:p>
          <a:p>
            <a:endParaRPr lang="en-US"/>
          </a:p>
          <a:p>
            <a:endParaRPr lang="en-US"/>
          </a:p>
          <a:p>
            <a:endParaRPr lang="en-US"/>
          </a:p>
          <a:p>
            <a:endParaRPr lang="en-US"/>
          </a:p>
          <a:p>
            <a:endParaRPr lang="en-US"/>
          </a:p>
          <a:p>
            <a:r>
              <a:rPr lang="en-US"/>
              <a:t> </a:t>
            </a:r>
            <a:endParaRPr lang="en-US"/>
          </a:p>
        </p:txBody>
      </p:sp>
      <p:pic>
        <p:nvPicPr>
          <p:cNvPr id="9" name="Content Placeholder 8"/>
          <p:cNvPicPr>
            <a:picLocks noChangeAspect="1"/>
          </p:cNvPicPr>
          <p:nvPr>
            <p:ph sz="half" idx="2"/>
          </p:nvPr>
        </p:nvPicPr>
        <p:blipFill>
          <a:blip r:embed="rId1"/>
          <a:stretch>
            <a:fillRect/>
          </a:stretch>
        </p:blipFill>
        <p:spPr>
          <a:xfrm>
            <a:off x="457200" y="1600200"/>
            <a:ext cx="8021955" cy="39814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Palatino Linotype" panose="02040502050505030304" pitchFamily="18" charset="0"/>
              </a:rPr>
              <a:t>Technical Details</a:t>
            </a:r>
            <a:endParaRPr lang="en-US" sz="2400" b="1" dirty="0">
              <a:latin typeface="Palatino Linotype" panose="02040502050505030304" pitchFamily="18" charset="0"/>
            </a:endParaRPr>
          </a:p>
        </p:txBody>
      </p:sp>
      <p:sp>
        <p:nvSpPr>
          <p:cNvPr id="3" name="Content Placeholder 2"/>
          <p:cNvSpPr>
            <a:spLocks noGrp="1"/>
          </p:cNvSpPr>
          <p:nvPr>
            <p:ph sz="half" idx="1"/>
          </p:nvPr>
        </p:nvSpPr>
        <p:spPr/>
        <p:txBody>
          <a:bodyPr>
            <a:normAutofit/>
          </a:bodyPr>
          <a:lstStyle/>
          <a:p>
            <a:endParaRPr lang="en-US" sz="2800" b="1" dirty="0">
              <a:latin typeface="Palatino Linotype" panose="02040502050505030304" pitchFamily="18" charset="0"/>
            </a:endParaRPr>
          </a:p>
          <a:p>
            <a:r>
              <a:rPr lang="en-US" sz="2800" b="1" dirty="0">
                <a:latin typeface="Palatino Linotype" panose="02040502050505030304" pitchFamily="18" charset="0"/>
              </a:rPr>
              <a:t>the latest version of hbase is Apache HBase 0.98.0 is released</a:t>
            </a:r>
            <a:endParaRPr lang="en-US" sz="2800" b="1" dirty="0">
              <a:latin typeface="Palatino Linotype" panose="02040502050505030304" pitchFamily="18" charset="0"/>
            </a:endParaRPr>
          </a:p>
          <a:p>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
        <p:nvSpPr>
          <p:cNvPr id="7" name="Footer Placeholder 6"/>
          <p:cNvSpPr>
            <a:spLocks noGrp="1"/>
          </p:cNvSpPr>
          <p:nvPr>
            <p:ph type="ftr" sz="quarter" idx="11"/>
          </p:nvPr>
        </p:nvSpPr>
        <p:spPr/>
        <p:txBody>
          <a:bodyPr/>
          <a:lstStyle/>
          <a:p>
            <a:r>
              <a:rPr lang="en-US"/>
              <a:t>JEPPIAAR INSTITUTE OF TECHNOLOGY</a:t>
            </a:r>
            <a:endParaRPr lang="en-US"/>
          </a:p>
        </p:txBody>
      </p:sp>
      <p:pic>
        <p:nvPicPr>
          <p:cNvPr id="8" name="Content Placeholder 7"/>
          <p:cNvPicPr>
            <a:picLocks noChangeAspect="1"/>
          </p:cNvPicPr>
          <p:nvPr>
            <p:ph sz="half" idx="2"/>
          </p:nvPr>
        </p:nvPicPr>
        <p:blipFill>
          <a:blip r:embed="rId1"/>
          <a:stretch>
            <a:fillRect/>
          </a:stretch>
        </p:blipFill>
        <p:spPr>
          <a:xfrm>
            <a:off x="4247515" y="2108835"/>
            <a:ext cx="4439285" cy="372999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anose="02040502050505030304" pitchFamily="18" charset="0"/>
              </a:rPr>
              <a:t>Technical Details</a:t>
            </a:r>
            <a:endParaRPr lang="en-US" sz="2400" b="1" dirty="0">
              <a:latin typeface="Palatino Linotype" panose="02040502050505030304"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r>
              <a:rPr lang="en-US" sz="3600" b="1" dirty="0">
                <a:latin typeface="Palatino Linotype" panose="02040502050505030304" pitchFamily="18" charset="0"/>
              </a:rPr>
              <a:t>ADVANTAGES OF HBASE:</a:t>
            </a:r>
            <a:endParaRPr lang="en-US" sz="2000" dirty="0">
              <a:latin typeface="Palatino Linotype" panose="02040502050505030304" pitchFamily="18" charset="0"/>
            </a:endParaRPr>
          </a:p>
          <a:p>
            <a:endParaRPr lang="en-US" sz="2000" dirty="0">
              <a:latin typeface="Palatino Linotype" panose="02040502050505030304" pitchFamily="18" charset="0"/>
            </a:endParaRPr>
          </a:p>
          <a:p>
            <a:r>
              <a:rPr lang="en-US" sz="2800" dirty="0">
                <a:latin typeface="Palatino Linotype" panose="02040502050505030304" pitchFamily="18" charset="0"/>
              </a:rPr>
              <a:t>It can handle very large volumes of data</a:t>
            </a:r>
            <a:endParaRPr lang="en-US" sz="2800" dirty="0">
              <a:latin typeface="Palatino Linotype" panose="02040502050505030304" pitchFamily="18" charset="0"/>
            </a:endParaRPr>
          </a:p>
          <a:p>
            <a:r>
              <a:rPr lang="en-US" sz="2800" dirty="0">
                <a:latin typeface="Palatino Linotype" panose="02040502050505030304" pitchFamily="18" charset="0"/>
              </a:rPr>
              <a:t>Very flexible on schema design/no fixed schema</a:t>
            </a:r>
            <a:endParaRPr lang="en-US" sz="2800" dirty="0">
              <a:latin typeface="Palatino Linotype" panose="02040502050505030304" pitchFamily="18" charset="0"/>
            </a:endParaRPr>
          </a:p>
          <a:p>
            <a:r>
              <a:rPr lang="en-US" sz="2800" dirty="0">
                <a:latin typeface="Palatino Linotype" panose="02040502050505030304" pitchFamily="18" charset="0"/>
              </a:rPr>
              <a:t>Simple client interface</a:t>
            </a:r>
            <a:endParaRPr lang="en-US" sz="2800" dirty="0">
              <a:latin typeface="Palatino Linotype" panose="02040502050505030304" pitchFamily="18" charset="0"/>
            </a:endParaRPr>
          </a:p>
          <a:p>
            <a:r>
              <a:rPr lang="en-US" sz="2800" dirty="0">
                <a:latin typeface="Palatino Linotype" panose="02040502050505030304" pitchFamily="18" charset="0"/>
              </a:rPr>
              <a:t>License free</a:t>
            </a:r>
            <a:endParaRPr lang="en-US" sz="2800" dirty="0">
              <a:latin typeface="Palatino Linotype" panose="02040502050505030304" pitchFamily="18" charset="0"/>
            </a:endParaRPr>
          </a:p>
          <a:p>
            <a:r>
              <a:rPr lang="en-US" sz="2800" dirty="0">
                <a:latin typeface="Palatino Linotype" panose="02040502050505030304" pitchFamily="18" charset="0"/>
              </a:rPr>
              <a:t>Auto failover</a:t>
            </a:r>
            <a:endParaRPr lang="en-US" sz="28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Palatino Linotype" panose="02040502050505030304" pitchFamily="18" charset="0"/>
              <a:sym typeface="+mn-ea"/>
            </a:endParaRPr>
          </a:p>
        </p:txBody>
      </p:sp>
      <p:sp>
        <p:nvSpPr>
          <p:cNvPr id="4" name="Date Placeholder 3"/>
          <p:cNvSpPr>
            <a:spLocks noGrp="1"/>
          </p:cNvSpPr>
          <p:nvPr>
            <p:ph type="dt" sz="half" idx="10"/>
          </p:nvPr>
        </p:nvSpPr>
        <p:spPr/>
        <p:txBody>
          <a:bodyPr/>
          <a:lstStyle/>
          <a:p>
            <a:fld id="{8E9D2392-8752-4557-BB6C-A2DD51BA7AE5}" type="datetime1">
              <a:rPr lang="en-US" smtClean="0"/>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
        <p:nvSpPr>
          <p:cNvPr id="7" name="Footer Placeholder 6"/>
          <p:cNvSpPr>
            <a:spLocks noGrp="1"/>
          </p:cNvSpPr>
          <p:nvPr>
            <p:ph type="ftr" sz="quarter" idx="11"/>
          </p:nvPr>
        </p:nvSpPr>
        <p:spPr/>
        <p:txBody>
          <a:bodyPr/>
          <a:lstStyle/>
          <a:p>
            <a:r>
              <a:rPr lang="en-US"/>
              <a:t>JEPPIAAR INSTITUTE OF TECHNOLOGY</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Palatino Linotype" panose="02040502050505030304" pitchFamily="18" charset="0"/>
              </a:rPr>
              <a:t>Technical Details</a:t>
            </a:r>
            <a:endParaRPr lang="en-US" sz="2400" b="1" dirty="0">
              <a:latin typeface="Palatino Linotype" panose="02040502050505030304" pitchFamily="18" charset="0"/>
            </a:endParaRPr>
          </a:p>
        </p:txBody>
      </p:sp>
      <p:sp>
        <p:nvSpPr>
          <p:cNvPr id="3" name="Content Placeholder 2"/>
          <p:cNvSpPr>
            <a:spLocks noGrp="1"/>
          </p:cNvSpPr>
          <p:nvPr>
            <p:ph sz="half" idx="1"/>
          </p:nvPr>
        </p:nvSpPr>
        <p:spPr/>
        <p:txBody>
          <a:bodyPr>
            <a:normAutofit/>
          </a:bodyPr>
          <a:lstStyle/>
          <a:p>
            <a:r>
              <a:rPr lang="en-US" sz="2400" b="1" dirty="0">
                <a:latin typeface="Palatino Linotype" panose="02040502050505030304" pitchFamily="18" charset="0"/>
              </a:rPr>
              <a:t>HISTORY OF HBASE</a:t>
            </a:r>
            <a:endParaRPr lang="en-US" sz="2000" dirty="0">
              <a:latin typeface="Palatino Linotype" panose="02040502050505030304" pitchFamily="18" charset="0"/>
            </a:endParaRPr>
          </a:p>
          <a:p>
            <a:r>
              <a:rPr lang="en-US" sz="2000" dirty="0">
                <a:latin typeface="Palatino Linotype" panose="02040502050505030304" pitchFamily="18" charset="0"/>
              </a:rPr>
              <a:t>Apache HBase began as a project by the company Powerset for Natural Language Search, which was handling massive and sparse data sets.</a:t>
            </a:r>
            <a:endParaRPr lang="en-US" sz="2000" dirty="0">
              <a:latin typeface="Palatino Linotype" panose="02040502050505030304" pitchFamily="18" charset="0"/>
            </a:endParaRPr>
          </a:p>
          <a:p>
            <a:r>
              <a:rPr lang="en-US" sz="2000" dirty="0">
                <a:latin typeface="Palatino Linotype" panose="02040502050505030304" pitchFamily="18" charset="0"/>
              </a:rPr>
              <a:t> Apache HBase was first released in February 2007. </a:t>
            </a:r>
            <a:endParaRPr lang="en-US" sz="2000" dirty="0">
              <a:latin typeface="Palatino Linotype" panose="02040502050505030304" pitchFamily="18" charset="0"/>
            </a:endParaRPr>
          </a:p>
          <a:p>
            <a:r>
              <a:rPr lang="en-US" sz="2000" dirty="0">
                <a:latin typeface="Palatino Linotype" panose="02040502050505030304" pitchFamily="18" charset="0"/>
              </a:rPr>
              <a:t>Later in January 2008, HBase became a sub project of Apache Hadoop. In 2010, HBase became Apache's top level project.</a:t>
            </a:r>
            <a:endParaRPr lang="en-US" sz="2000" dirty="0">
              <a:latin typeface="Palatino Linotype" panose="02040502050505030304" pitchFamily="18" charset="0"/>
            </a:endParaRPr>
          </a:p>
          <a:p>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a:p>
            <a:pPr marL="0" indent="0">
              <a:buNone/>
            </a:pPr>
            <a:endParaRPr lang="en-US" sz="2000" dirty="0">
              <a:latin typeface="Palatino Linotype" panose="0204050205050503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fld>
            <a:endParaRPr lang="en-US"/>
          </a:p>
        </p:txBody>
      </p:sp>
      <p:sp>
        <p:nvSpPr>
          <p:cNvPr id="7" name="Footer Placeholder 6"/>
          <p:cNvSpPr>
            <a:spLocks noGrp="1"/>
          </p:cNvSpPr>
          <p:nvPr>
            <p:ph type="ftr" sz="quarter" idx="11"/>
          </p:nvPr>
        </p:nvSpPr>
        <p:spPr/>
        <p:txBody>
          <a:bodyPr/>
          <a:lstStyle/>
          <a:p>
            <a:r>
              <a:rPr lang="en-US"/>
              <a:t>JEPPIAAR INSTITUTE OF TECHNOLOGY</a:t>
            </a:r>
            <a:endParaRPr lang="en-US"/>
          </a:p>
        </p:txBody>
      </p:sp>
      <p:pic>
        <p:nvPicPr>
          <p:cNvPr id="8" name="Content Placeholder 7"/>
          <p:cNvPicPr>
            <a:picLocks noChangeAspect="1"/>
          </p:cNvPicPr>
          <p:nvPr>
            <p:ph sz="half" idx="2"/>
          </p:nvPr>
        </p:nvPicPr>
        <p:blipFill>
          <a:blip r:embed="rId1"/>
          <a:stretch>
            <a:fillRect/>
          </a:stretch>
        </p:blipFill>
        <p:spPr>
          <a:xfrm>
            <a:off x="4247515" y="1417320"/>
            <a:ext cx="4646930" cy="450278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3905</Words>
  <Application>WPS Presentation</Application>
  <PresentationFormat>On-screen Show (4:3)</PresentationFormat>
  <Paragraphs>254</Paragraphs>
  <Slides>12</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vt:lpstr>
      <vt:lpstr>SimSun</vt:lpstr>
      <vt:lpstr>Wingdings</vt:lpstr>
      <vt:lpstr>Palatino Linotype</vt:lpstr>
      <vt:lpstr>Times New Roman</vt:lpstr>
      <vt:lpstr>Calibri</vt:lpstr>
      <vt:lpstr>Microsoft YaHei</vt:lpstr>
      <vt:lpstr>Arial Unicode MS</vt:lpstr>
      <vt:lpstr>Courier New</vt:lpstr>
      <vt:lpstr>Office Theme</vt:lpstr>
      <vt:lpstr>  Subject Name :  Presentation  Title:  </vt:lpstr>
      <vt:lpstr>Objective</vt:lpstr>
      <vt:lpstr>Technical Details</vt:lpstr>
      <vt:lpstr>Block Diagram/ Work Flow/  Flow Chart </vt:lpstr>
      <vt:lpstr>Technical Details</vt:lpstr>
      <vt:lpstr>Technical Details</vt:lpstr>
      <vt:lpstr>Technical Details</vt:lpstr>
      <vt:lpstr>Technical Details</vt:lpstr>
      <vt:lpstr>Technical Details</vt:lpstr>
      <vt:lpstr>Result &amp; Discussion</vt:lpstr>
      <vt:lpstr>Future Scope</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Admin</cp:lastModifiedBy>
  <cp:revision>105</cp:revision>
  <dcterms:created xsi:type="dcterms:W3CDTF">2015-04-07T04:42:00Z</dcterms:created>
  <dcterms:modified xsi:type="dcterms:W3CDTF">2020-01-09T17:01:00Z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1033-11.2.0.9127</vt:lpwstr>
  </property>
</Properties>
</file>